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2" r:id="rId17"/>
    <p:sldId id="283" r:id="rId18"/>
    <p:sldId id="284" r:id="rId19"/>
    <p:sldId id="285" r:id="rId20"/>
    <p:sldId id="286" r:id="rId21"/>
    <p:sldId id="259" r:id="rId22"/>
  </p:sldIdLst>
  <p:sldSz cx="18288000" cy="10287000"/>
  <p:notesSz cx="6858000" cy="9144000"/>
  <p:embeddedFontLst>
    <p:embeddedFont>
      <p:font typeface="Nunito" pitchFamily="2" charset="0"/>
      <p:regular r:id="rId23"/>
      <p:bold r:id="rId24"/>
      <p:italic r:id="rId25"/>
      <p:boldItalic r:id="rId26"/>
    </p:embeddedFont>
    <p:embeddedFont>
      <p:font typeface="Nunito Bold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E1F40E-8085-4453-8145-D53D17E87543}">
          <p14:sldIdLst>
            <p14:sldId id="256"/>
            <p14:sldId id="257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2"/>
            <p14:sldId id="283"/>
            <p14:sldId id="284"/>
            <p14:sldId id="285"/>
          </p14:sldIdLst>
        </p14:section>
        <p14:section name="Untitled Section" id="{D54BD325-9A90-4D88-A73A-A0EB41F29244}">
          <p14:sldIdLst>
            <p14:sldId id="286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DE9"/>
    <a:srgbClr val="FCEAF9"/>
    <a:srgbClr val="A59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75694" y="1161039"/>
            <a:ext cx="8643469" cy="6078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IN" sz="8000" dirty="0">
                <a:latin typeface="Nunito Bold Bold" panose="020B0604020202020204" charset="0"/>
              </a:rPr>
              <a:t>DIABETES PREDICATION</a:t>
            </a:r>
          </a:p>
          <a:p>
            <a:pPr algn="ctr">
              <a:lnSpc>
                <a:spcPts val="12000"/>
              </a:lnSpc>
            </a:pPr>
            <a:r>
              <a:rPr lang="en-IN" sz="8000" dirty="0">
                <a:latin typeface="Nunito Bold Bold"/>
              </a:rPr>
              <a:t>Analysis </a:t>
            </a:r>
          </a:p>
          <a:p>
            <a:pPr algn="ctr">
              <a:lnSpc>
                <a:spcPts val="12000"/>
              </a:lnSpc>
            </a:pPr>
            <a:r>
              <a:rPr lang="en-IN" sz="8000" dirty="0">
                <a:latin typeface="Nunito Bold Bold"/>
              </a:rPr>
              <a:t>SQL Project</a:t>
            </a:r>
            <a:endParaRPr lang="en-US" sz="8000" dirty="0">
              <a:latin typeface="Nunito Bold Bold"/>
            </a:endParaRPr>
          </a:p>
        </p:txBody>
      </p:sp>
      <p:sp>
        <p:nvSpPr>
          <p:cNvPr id="5" name="Freeform 5"/>
          <p:cNvSpPr/>
          <p:nvPr/>
        </p:nvSpPr>
        <p:spPr>
          <a:xfrm rot="1324296">
            <a:off x="536087" y="3797131"/>
            <a:ext cx="2143032" cy="1971589"/>
          </a:xfrm>
          <a:custGeom>
            <a:avLst/>
            <a:gdLst/>
            <a:ahLst/>
            <a:cxnLst/>
            <a:rect l="l" t="t" r="r" b="b"/>
            <a:pathLst>
              <a:path w="2143032" h="1971589">
                <a:moveTo>
                  <a:pt x="0" y="0"/>
                </a:moveTo>
                <a:lnTo>
                  <a:pt x="2143032" y="0"/>
                </a:lnTo>
                <a:lnTo>
                  <a:pt x="2143032" y="1971589"/>
                </a:lnTo>
                <a:lnTo>
                  <a:pt x="0" y="1971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69782">
            <a:off x="15977386" y="1270972"/>
            <a:ext cx="1362403" cy="2531492"/>
          </a:xfrm>
          <a:custGeom>
            <a:avLst/>
            <a:gdLst/>
            <a:ahLst/>
            <a:cxnLst/>
            <a:rect l="l" t="t" r="r" b="b"/>
            <a:pathLst>
              <a:path w="1362403" h="2531492">
                <a:moveTo>
                  <a:pt x="0" y="0"/>
                </a:moveTo>
                <a:lnTo>
                  <a:pt x="1362403" y="0"/>
                </a:lnTo>
                <a:lnTo>
                  <a:pt x="1362403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5257292">
            <a:off x="16142981" y="347071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8"/>
                </a:lnTo>
                <a:lnTo>
                  <a:pt x="0" y="2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209316" y="397869"/>
            <a:ext cx="1180961" cy="2662002"/>
          </a:xfrm>
          <a:custGeom>
            <a:avLst/>
            <a:gdLst/>
            <a:ahLst/>
            <a:cxnLst/>
            <a:rect l="l" t="t" r="r" b="b"/>
            <a:pathLst>
              <a:path w="1180961" h="2662002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030729">
            <a:off x="5297911" y="7627946"/>
            <a:ext cx="1460273" cy="2294715"/>
          </a:xfrm>
          <a:custGeom>
            <a:avLst/>
            <a:gdLst/>
            <a:ahLst/>
            <a:cxnLst/>
            <a:rect l="l" t="t" r="r" b="b"/>
            <a:pathLst>
              <a:path w="1460273" h="2294715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938460">
            <a:off x="652866" y="5688678"/>
            <a:ext cx="3497479" cy="4049712"/>
          </a:xfrm>
          <a:custGeom>
            <a:avLst/>
            <a:gdLst/>
            <a:ahLst/>
            <a:cxnLst/>
            <a:rect l="l" t="t" r="r" b="b"/>
            <a:pathLst>
              <a:path w="3497479" h="4049712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2208347">
            <a:off x="8086668" y="8109490"/>
            <a:ext cx="495646" cy="1919755"/>
          </a:xfrm>
          <a:custGeom>
            <a:avLst/>
            <a:gdLst/>
            <a:ahLst/>
            <a:cxnLst/>
            <a:rect l="l" t="t" r="r" b="b"/>
            <a:pathLst>
              <a:path w="495646" h="1919755">
                <a:moveTo>
                  <a:pt x="0" y="0"/>
                </a:moveTo>
                <a:lnTo>
                  <a:pt x="495646" y="0"/>
                </a:lnTo>
                <a:lnTo>
                  <a:pt x="495646" y="1919756"/>
                </a:lnTo>
                <a:lnTo>
                  <a:pt x="0" y="1919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6593113">
            <a:off x="12044204" y="-312089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9" y="0"/>
                </a:lnTo>
                <a:lnTo>
                  <a:pt x="525989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9907623">
            <a:off x="14414719" y="90636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5" y="0"/>
                </a:lnTo>
                <a:lnTo>
                  <a:pt x="1470625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9107983" y="9351057"/>
            <a:ext cx="11426973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dirty="0">
                <a:solidFill>
                  <a:srgbClr val="5C3224"/>
                </a:solidFill>
                <a:latin typeface="Nunito"/>
              </a:rPr>
              <a:t>By: T.A Siva Bhavani</a:t>
            </a:r>
          </a:p>
        </p:txBody>
      </p:sp>
      <p:pic>
        <p:nvPicPr>
          <p:cNvPr id="1026" name="Picture 2" descr="Psyliq | LinkedIn">
            <a:extLst>
              <a:ext uri="{FF2B5EF4-FFF2-40B4-BE49-F238E27FC236}">
                <a16:creationId xmlns:a16="http://schemas.microsoft.com/office/drawing/2014/main" id="{7D688A91-AA06-627A-820A-DDD856BB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1576" cy="146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Psyliq">
            <a:extLst>
              <a:ext uri="{FF2B5EF4-FFF2-40B4-BE49-F238E27FC236}">
                <a16:creationId xmlns:a16="http://schemas.microsoft.com/office/drawing/2014/main" id="{313742C7-287C-2505-DF06-537CD832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76" y="0"/>
            <a:ext cx="3657600" cy="146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9. Find the patient with the highest HbA1c level and the patient with the lowest HbA1clevel. 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532DDD-FDF4-3259-B5B8-8D7A33FF9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1" t="16872" r="11574" b="30453"/>
          <a:stretch/>
        </p:blipFill>
        <p:spPr>
          <a:xfrm>
            <a:off x="0" y="2019300"/>
            <a:ext cx="18288000" cy="82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4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Calculate the age of patients in years (assuming the current date as of now).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EC68C6-5457-CE86-3615-7349DA5AA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41111" r="11667" b="31482"/>
          <a:stretch/>
        </p:blipFill>
        <p:spPr>
          <a:xfrm>
            <a:off x="0" y="2204356"/>
            <a:ext cx="18288000" cy="808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5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Rank patients by blood glucose level within each gender group.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58154-39E6-CB1F-2161-706F43D9A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44815" r="11667" b="11482"/>
          <a:stretch/>
        </p:blipFill>
        <p:spPr>
          <a:xfrm>
            <a:off x="0" y="2171700"/>
            <a:ext cx="18288000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4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Update the smoking history of patients who are older than 50 to "Ex-smoker."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EBF349-5498-BDB2-C0A0-7D96A19CE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t="47778" r="10834" b="15926"/>
          <a:stretch/>
        </p:blipFill>
        <p:spPr>
          <a:xfrm>
            <a:off x="0" y="2171700"/>
            <a:ext cx="18288000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7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 Insert a new patient into the database with sample data.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56AADA-041A-D5F9-B8BF-C2FA72A3B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41852" r="3750" b="7037"/>
          <a:stretch/>
        </p:blipFill>
        <p:spPr>
          <a:xfrm>
            <a:off x="0" y="2171700"/>
            <a:ext cx="182880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5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 Delete all patients with heart disease from the database.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DADD50-C952-D2A6-05F2-AABEC0E74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47037" r="12500" b="8519"/>
          <a:stretch/>
        </p:blipFill>
        <p:spPr>
          <a:xfrm>
            <a:off x="0" y="2019300"/>
            <a:ext cx="18288000" cy="82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0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 Find patients who have hypertension but not diabetes using the EXCEPT operator.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85FE5D2-156F-85DC-7936-137EA0637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42593" r="24166" b="11482"/>
          <a:stretch/>
        </p:blipFill>
        <p:spPr>
          <a:xfrm>
            <a:off x="0" y="1943100"/>
            <a:ext cx="18288000" cy="83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9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 Define a unique constraint on the "</a:t>
            </a:r>
            <a:r>
              <a:rPr lang="en-GB" sz="6600" b="1" i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patient_id</a:t>
            </a:r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column to ensure its values are unique.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C0ECE0-1616-4E92-8128-3242F938D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41852" r="21249" b="11482"/>
          <a:stretch/>
        </p:blipFill>
        <p:spPr>
          <a:xfrm>
            <a:off x="0" y="2171700"/>
            <a:ext cx="18288000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1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17. Create a view that displays the </a:t>
            </a:r>
            <a:r>
              <a:rPr lang="en-GB" sz="6600" b="1" i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Patient_ids</a:t>
            </a:r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ages, and BMI of patients.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C2C81F-2957-9C38-4F21-6580BD2AE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5" t="47117" r="20675" b="10877"/>
          <a:stretch/>
        </p:blipFill>
        <p:spPr>
          <a:xfrm>
            <a:off x="-16330" y="2171700"/>
            <a:ext cx="1830432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1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 Suggest improvements in the database schema to reduce data redundancy and improve data integrity.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995ED-146B-4FE8-1AA6-2A6F2E258D60}"/>
              </a:ext>
            </a:extLst>
          </p:cNvPr>
          <p:cNvSpPr txBox="1"/>
          <p:nvPr/>
        </p:nvSpPr>
        <p:spPr>
          <a:xfrm>
            <a:off x="228600" y="2019300"/>
            <a:ext cx="18059400" cy="8648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i="0" dirty="0">
                <a:solidFill>
                  <a:srgbClr val="374151"/>
                </a:solidFill>
                <a:effectLst/>
                <a:latin typeface="+mj-lt"/>
              </a:rPr>
              <a:t>To reduce data redundancy and improve data integrity in a database schema, </a:t>
            </a:r>
            <a:r>
              <a:rPr lang="en-GB" sz="2800" dirty="0">
                <a:solidFill>
                  <a:srgbClr val="374151"/>
                </a:solidFill>
                <a:latin typeface="+mj-lt"/>
              </a:rPr>
              <a:t>we </a:t>
            </a:r>
            <a:r>
              <a:rPr lang="en-GB" sz="2800" i="0" dirty="0">
                <a:solidFill>
                  <a:srgbClr val="374151"/>
                </a:solidFill>
                <a:effectLst/>
                <a:latin typeface="+mj-lt"/>
              </a:rPr>
              <a:t>can consider the following best practices:</a:t>
            </a:r>
          </a:p>
          <a:p>
            <a:pPr algn="l"/>
            <a:r>
              <a:rPr lang="en-GB" sz="2800" b="1" i="0" dirty="0">
                <a:solidFill>
                  <a:srgbClr val="374151"/>
                </a:solidFill>
                <a:effectLst/>
                <a:latin typeface="+mj-lt"/>
              </a:rPr>
              <a:t>Normalization:</a:t>
            </a:r>
            <a:endParaRPr lang="en-GB" sz="2800" b="1" dirty="0">
              <a:solidFill>
                <a:srgbClr val="374151"/>
              </a:solidFill>
              <a:latin typeface="+mj-lt"/>
            </a:endParaRPr>
          </a:p>
          <a:p>
            <a:pPr algn="l"/>
            <a:r>
              <a:rPr lang="en-GB" sz="2800" i="0" dirty="0">
                <a:solidFill>
                  <a:srgbClr val="374151"/>
                </a:solidFill>
                <a:effectLst/>
                <a:latin typeface="+mj-lt"/>
              </a:rPr>
              <a:t>Apply normalization techniques to eliminate redundancy and dependency issues. This involves breaking down tables into smaller, related tables to reduce data </a:t>
            </a:r>
            <a:r>
              <a:rPr lang="en-GB" sz="2800" i="0" dirty="0" err="1">
                <a:solidFill>
                  <a:srgbClr val="374151"/>
                </a:solidFill>
                <a:effectLst/>
                <a:latin typeface="+mj-lt"/>
              </a:rPr>
              <a:t>duplication.Ensure</a:t>
            </a:r>
            <a:r>
              <a:rPr lang="en-GB" sz="2800" i="0" dirty="0">
                <a:solidFill>
                  <a:srgbClr val="374151"/>
                </a:solidFill>
                <a:effectLst/>
                <a:latin typeface="+mj-lt"/>
              </a:rPr>
              <a:t> data is stored at the most granular level possible and relationships between entities are properly represented.</a:t>
            </a:r>
          </a:p>
          <a:p>
            <a:pPr algn="l"/>
            <a:r>
              <a:rPr lang="en-GB" sz="2800" b="1" i="0" dirty="0">
                <a:solidFill>
                  <a:srgbClr val="374151"/>
                </a:solidFill>
                <a:effectLst/>
                <a:latin typeface="+mj-lt"/>
              </a:rPr>
              <a:t>Use Primary and Foreign Keys: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dirty="0">
                <a:solidFill>
                  <a:srgbClr val="374151"/>
                </a:solidFill>
                <a:effectLst/>
                <a:latin typeface="+mj-lt"/>
              </a:rPr>
              <a:t>Define primary keys for each table to uniquely identify each record.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dirty="0">
                <a:solidFill>
                  <a:srgbClr val="374151"/>
                </a:solidFill>
                <a:effectLst/>
                <a:latin typeface="+mj-lt"/>
              </a:rPr>
              <a:t>Establish foreign key relationships between tables to ensure referential integrity.</a:t>
            </a:r>
          </a:p>
          <a:p>
            <a:pPr algn="l"/>
            <a:r>
              <a:rPr lang="en-GB" sz="2800" b="1" i="0" dirty="0">
                <a:solidFill>
                  <a:srgbClr val="374151"/>
                </a:solidFill>
                <a:effectLst/>
                <a:latin typeface="+mj-lt"/>
              </a:rPr>
              <a:t>Data Types: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dirty="0">
                <a:solidFill>
                  <a:srgbClr val="374151"/>
                </a:solidFill>
                <a:effectLst/>
                <a:latin typeface="+mj-lt"/>
              </a:rPr>
              <a:t>Choose appropriate data types for each column. This not only improves data integrity but also saves storage space.</a:t>
            </a:r>
          </a:p>
          <a:p>
            <a:pPr algn="l"/>
            <a:r>
              <a:rPr lang="en-GB" sz="2800" b="1" i="0" dirty="0">
                <a:solidFill>
                  <a:srgbClr val="374151"/>
                </a:solidFill>
                <a:effectLst/>
                <a:latin typeface="+mj-lt"/>
              </a:rPr>
              <a:t>Ensure Constraints: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dirty="0">
                <a:solidFill>
                  <a:srgbClr val="374151"/>
                </a:solidFill>
                <a:effectLst/>
                <a:latin typeface="+mj-lt"/>
              </a:rPr>
              <a:t>Implement constraints such as NOT NULL, UNIQUE, and CHECK constraints to maintain data integrity.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dirty="0">
                <a:solidFill>
                  <a:srgbClr val="374151"/>
                </a:solidFill>
                <a:effectLst/>
                <a:latin typeface="+mj-lt"/>
              </a:rPr>
              <a:t>Use triggers or stored procedures to enforce complex business rules</a:t>
            </a:r>
          </a:p>
          <a:p>
            <a:pPr algn="l"/>
            <a:r>
              <a:rPr lang="en-GB" sz="2800" b="1" i="0" dirty="0">
                <a:solidFill>
                  <a:srgbClr val="374151"/>
                </a:solidFill>
                <a:effectLst/>
                <a:latin typeface="+mj-lt"/>
              </a:rPr>
              <a:t>Indexes: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dirty="0">
                <a:solidFill>
                  <a:srgbClr val="374151"/>
                </a:solidFill>
                <a:effectLst/>
                <a:latin typeface="+mj-lt"/>
              </a:rPr>
              <a:t>Use indexes wisely to improve query performance. However, avoid creating too many indexes, as they can impact write performance.</a:t>
            </a:r>
          </a:p>
          <a:p>
            <a:pPr algn="l"/>
            <a:endParaRPr lang="en-GB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endParaRPr lang="en-GB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lvl="1"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6232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3335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Retrieve the </a:t>
            </a:r>
            <a:r>
              <a:rPr lang="en-GB" sz="6600" b="1" i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Patient_id</a:t>
            </a:r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ages of all patients.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C3C86B9-1C1A-C23B-3CDB-E95D62D42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3" t="27506" r="16118" b="30389"/>
          <a:stretch/>
        </p:blipFill>
        <p:spPr>
          <a:xfrm>
            <a:off x="-2666" y="1333500"/>
            <a:ext cx="18290666" cy="895350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i="1" dirty="0">
                <a:latin typeface="Nunito Bold Bold" panose="020B0604020202020204" charset="0"/>
              </a:rPr>
              <a:t>19. Explain how you can optimize the performance of SQL queries on this dataset.</a:t>
            </a:r>
            <a:endParaRPr lang="en-IN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Bold Bold" panose="020B060402020202020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234145A-10C7-2E6E-F8E0-0C9E4DABD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09700"/>
            <a:ext cx="17830800" cy="800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Use Indexing: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Proper indexing can significantly improve query performance. Identify columns frequently used in WHERE clauses, JOIN conditions, and ORDER BY clauses, and create indexes on those columns. However, avoid over-indexing, as it can impact write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Optimize JOIN Operations: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Use appropriate JOIN types (INNER JOIN, LEFT JOIN, etc.) based on the relationships between tables. Ensure that join columns are indexed. Consider denormalization for read-heavy queries if normalization causes performance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Write Efficient Queries: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Use aggregate functions judiciously and consider using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GROUP BY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clause only when necessary.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Limit the Result Set: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Use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LIMIT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clause to restrict the number of rows returned, especially for large datasets.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Use pagination techniques to retrieve a subset of data at a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Avoid SELECT DISTINCT: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Use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SELECT DISTINCT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sparingly, as it can be resource-intensive. Consider if there are alternative ways to achieve the desired results without using DISTINCT.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Write queries that retrieve only the necessary columns and rows. Avoid using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SELECT *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if you don't need all columns.</a:t>
            </a:r>
          </a:p>
        </p:txBody>
      </p:sp>
    </p:spTree>
    <p:extLst>
      <p:ext uri="{BB962C8B-B14F-4D97-AF65-F5344CB8AC3E}">
        <p14:creationId xmlns:p14="http://schemas.microsoft.com/office/powerpoint/2010/main" val="43411291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39000" y="6166757"/>
            <a:ext cx="3377371" cy="4114800"/>
          </a:xfrm>
          <a:custGeom>
            <a:avLst/>
            <a:gdLst/>
            <a:ahLst/>
            <a:cxnLst/>
            <a:rect l="l" t="t" r="r" b="b"/>
            <a:pathLst>
              <a:path w="3377371" h="4114800">
                <a:moveTo>
                  <a:pt x="0" y="0"/>
                </a:moveTo>
                <a:lnTo>
                  <a:pt x="3377370" y="0"/>
                </a:lnTo>
                <a:lnTo>
                  <a:pt x="3377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51288" y="342900"/>
            <a:ext cx="3441002" cy="4114800"/>
          </a:xfrm>
          <a:custGeom>
            <a:avLst/>
            <a:gdLst/>
            <a:ahLst/>
            <a:cxnLst/>
            <a:rect l="l" t="t" r="r" b="b"/>
            <a:pathLst>
              <a:path w="3441002" h="4114800">
                <a:moveTo>
                  <a:pt x="0" y="0"/>
                </a:moveTo>
                <a:lnTo>
                  <a:pt x="3441002" y="0"/>
                </a:lnTo>
                <a:lnTo>
                  <a:pt x="3441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716000" y="0"/>
            <a:ext cx="2108151" cy="4114800"/>
          </a:xfrm>
          <a:custGeom>
            <a:avLst/>
            <a:gdLst/>
            <a:ahLst/>
            <a:cxnLst/>
            <a:rect l="l" t="t" r="r" b="b"/>
            <a:pathLst>
              <a:path w="2402014" h="4114800">
                <a:moveTo>
                  <a:pt x="0" y="0"/>
                </a:moveTo>
                <a:lnTo>
                  <a:pt x="2402014" y="0"/>
                </a:lnTo>
                <a:lnTo>
                  <a:pt x="24020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917384" y="5524500"/>
            <a:ext cx="5370616" cy="3086100"/>
          </a:xfrm>
          <a:custGeom>
            <a:avLst/>
            <a:gdLst/>
            <a:ahLst/>
            <a:cxnLst/>
            <a:rect l="l" t="t" r="r" b="b"/>
            <a:pathLst>
              <a:path w="5370616" h="3086100">
                <a:moveTo>
                  <a:pt x="0" y="0"/>
                </a:moveTo>
                <a:lnTo>
                  <a:pt x="5370616" y="0"/>
                </a:lnTo>
                <a:lnTo>
                  <a:pt x="5370616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870711" y="-114300"/>
            <a:ext cx="2273289" cy="2702232"/>
          </a:xfrm>
          <a:custGeom>
            <a:avLst/>
            <a:gdLst/>
            <a:ahLst/>
            <a:cxnLst/>
            <a:rect l="l" t="t" r="r" b="b"/>
            <a:pathLst>
              <a:path w="2273289" h="2702232">
                <a:moveTo>
                  <a:pt x="0" y="0"/>
                </a:moveTo>
                <a:lnTo>
                  <a:pt x="2273289" y="0"/>
                </a:lnTo>
                <a:lnTo>
                  <a:pt x="2273289" y="2702232"/>
                </a:lnTo>
                <a:lnTo>
                  <a:pt x="0" y="27022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5611" y="7771310"/>
            <a:ext cx="3087204" cy="2548347"/>
          </a:xfrm>
          <a:custGeom>
            <a:avLst/>
            <a:gdLst/>
            <a:ahLst/>
            <a:cxnLst/>
            <a:rect l="l" t="t" r="r" b="b"/>
            <a:pathLst>
              <a:path w="3087204" h="2548347">
                <a:moveTo>
                  <a:pt x="0" y="0"/>
                </a:moveTo>
                <a:lnTo>
                  <a:pt x="3087204" y="0"/>
                </a:lnTo>
                <a:lnTo>
                  <a:pt x="3087204" y="2548347"/>
                </a:lnTo>
                <a:lnTo>
                  <a:pt x="0" y="25483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F28835-D98A-BB1C-C8E6-DEA750BA36FE}"/>
              </a:ext>
            </a:extLst>
          </p:cNvPr>
          <p:cNvSpPr/>
          <p:nvPr/>
        </p:nvSpPr>
        <p:spPr>
          <a:xfrm>
            <a:off x="4704757" y="3712029"/>
            <a:ext cx="7696200" cy="1828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75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3335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2.Select all female patients who are older than 40.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FF722-B159-6C8C-35E1-B4138598F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4" t="33506" r="12995" b="27622"/>
          <a:stretch/>
        </p:blipFill>
        <p:spPr>
          <a:xfrm>
            <a:off x="25400" y="1181100"/>
            <a:ext cx="18288000" cy="91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9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1049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Calculate the average BMI of patients.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2C36E3-5BE6-49F4-8875-9982533C5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0" t="36431" r="25833" b="35185"/>
          <a:stretch/>
        </p:blipFill>
        <p:spPr>
          <a:xfrm>
            <a:off x="5443" y="1104900"/>
            <a:ext cx="18282557" cy="9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8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104900"/>
          </a:xfrm>
          <a:solidFill>
            <a:srgbClr val="FCEDE9"/>
          </a:solidFill>
        </p:spPr>
        <p:txBody>
          <a:bodyPr>
            <a:normAutofit fontScale="90000"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List patients in descending order of blood glucose levels.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2E172B-3664-A075-1EEB-8C8826A67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1" t="32812" r="19249" b="26291"/>
          <a:stretch/>
        </p:blipFill>
        <p:spPr>
          <a:xfrm>
            <a:off x="0" y="1257300"/>
            <a:ext cx="18288000" cy="90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1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1049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5. Find patients who have hypertension and diabetes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4D38EFE-6798-394D-8843-E7302FA15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41110" r="9583" b="22593"/>
          <a:stretch/>
        </p:blipFill>
        <p:spPr>
          <a:xfrm>
            <a:off x="32656" y="1104900"/>
            <a:ext cx="18255343" cy="9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104900"/>
          </a:xfrm>
          <a:solidFill>
            <a:srgbClr val="FCEDE9"/>
          </a:solidFill>
        </p:spPr>
        <p:txBody>
          <a:bodyPr>
            <a:normAutofit fontScale="90000"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6.Determine the number of patients with heart disease.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AEB49-9B3D-4BF4-ED7E-F4D5AD023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4" t="33029" r="7104" b="33941"/>
          <a:stretch/>
        </p:blipFill>
        <p:spPr>
          <a:xfrm>
            <a:off x="0" y="1104900"/>
            <a:ext cx="18288000" cy="9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7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7. Group patients by smoking history and count how many smokers and nonsmokers there are.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8FE49E-CC0D-54CA-00AE-62FB86EAA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24074" r="20417" b="27778"/>
          <a:stretch/>
        </p:blipFill>
        <p:spPr>
          <a:xfrm>
            <a:off x="0" y="2171700"/>
            <a:ext cx="18288000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90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231F5-F95D-2ED8-F08A-405A01BB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059400" cy="2171700"/>
          </a:xfrm>
          <a:solidFill>
            <a:srgbClr val="FCEDE9"/>
          </a:solidFill>
        </p:spPr>
        <p:txBody>
          <a:bodyPr>
            <a:normAutofit/>
          </a:bodyPr>
          <a:lstStyle/>
          <a:p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8. Retrieve the </a:t>
            </a:r>
            <a:r>
              <a:rPr lang="en-GB" sz="6600" b="1" i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Patient_ids</a:t>
            </a:r>
            <a:r>
              <a:rPr lang="en-GB" sz="66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patients who have a BMI greater than the average BMI.</a:t>
            </a:r>
            <a:endParaRPr lang="en-IN" sz="6600" b="1" i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4A4EBE-9FEE-DBDA-809C-8ABF66BC4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3" t="38817" r="8225" b="27321"/>
          <a:stretch/>
        </p:blipFill>
        <p:spPr>
          <a:xfrm>
            <a:off x="0" y="2171700"/>
            <a:ext cx="18288000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42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667</Words>
  <Application>Microsoft Office PowerPoint</Application>
  <PresentationFormat>Custom</PresentationFormat>
  <Paragraphs>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Nunito</vt:lpstr>
      <vt:lpstr>Söhne Mono</vt:lpstr>
      <vt:lpstr>Calibri</vt:lpstr>
      <vt:lpstr>Nunito Bold Bold</vt:lpstr>
      <vt:lpstr>Söhne</vt:lpstr>
      <vt:lpstr>Arial</vt:lpstr>
      <vt:lpstr>Office Theme</vt:lpstr>
      <vt:lpstr>PowerPoint Presentation</vt:lpstr>
      <vt:lpstr>1. Retrieve the Patient_id and ages of all patients.</vt:lpstr>
      <vt:lpstr> 2.Select all female patients who are older than 40.</vt:lpstr>
      <vt:lpstr>3. Calculate the average BMI of patients.</vt:lpstr>
      <vt:lpstr>4. List patients in descending order of blood glucose levels.</vt:lpstr>
      <vt:lpstr> 5. Find patients who have hypertension and diabetes</vt:lpstr>
      <vt:lpstr>6.Determine the number of patients with heart disease.</vt:lpstr>
      <vt:lpstr> 7. Group patients by smoking history and count how many smokers and nonsmokers there are.</vt:lpstr>
      <vt:lpstr> 8. Retrieve the Patient_ids of patients who have a BMI greater than the average BMI.</vt:lpstr>
      <vt:lpstr> 9. Find the patient with the highest HbA1c level and the patient with the lowest HbA1clevel. </vt:lpstr>
      <vt:lpstr>10. Calculate the age of patients in years (assuming the current date as of now).</vt:lpstr>
      <vt:lpstr>11. Rank patients by blood glucose level within each gender group.</vt:lpstr>
      <vt:lpstr>12. Update the smoking history of patients who are older than 50 to "Ex-smoker."</vt:lpstr>
      <vt:lpstr>13. Insert a new patient into the database with sample data.</vt:lpstr>
      <vt:lpstr>14. Delete all patients with heart disease from the database.</vt:lpstr>
      <vt:lpstr>15. Find patients who have hypertension but not diabetes using the EXCEPT operator.</vt:lpstr>
      <vt:lpstr>16. Define a unique constraint on the "patient_id" column to ensure its values are unique.</vt:lpstr>
      <vt:lpstr>17. Create a view that displays the Patient_ids, ages, and BMI of patients.</vt:lpstr>
      <vt:lpstr>18. Suggest improvements in the database schema to reduce data redundancy and improve data integrity.</vt:lpstr>
      <vt:lpstr>19. Explain how you can optimize the performance of SQL queries on this dataset.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sivabhavani thummalaabbigari</dc:creator>
  <cp:lastModifiedBy>sivabhavani thummalaabbigari</cp:lastModifiedBy>
  <cp:revision>3</cp:revision>
  <dcterms:created xsi:type="dcterms:W3CDTF">2006-08-16T00:00:00Z</dcterms:created>
  <dcterms:modified xsi:type="dcterms:W3CDTF">2024-01-21T14:57:07Z</dcterms:modified>
  <dc:identifier>DAF6hYzIQmE</dc:identifier>
</cp:coreProperties>
</file>